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</p:sldIdLst>
  <p:sldSz cy="5143500" cx="9144000"/>
  <p:notesSz cx="6858000" cy="9144000"/>
  <p:embeddedFontLst>
    <p:embeddedFont>
      <p:font typeface="Average"/>
      <p:regular r:id="rId49"/>
    </p:embeddedFont>
    <p:embeddedFont>
      <p:font typeface="Oswald"/>
      <p:regular r:id="rId50"/>
      <p:bold r:id="rId51"/>
    </p:embeddedFont>
  </p:embeddedFontLst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font" Target="fonts/Average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Oswald-bold.fntdata"/><Relationship Id="rId50" Type="http://schemas.openxmlformats.org/officeDocument/2006/relationships/font" Target="fonts/Oswald-regular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can setup three shaders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2" name="Shape 21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0" name="Shape 22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5" name="Shape 2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2" name="Shape 2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2" name="Shape 24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9" name="Shape 24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2" name="Shape 26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8" name="Shape 26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4" name="Shape 27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0" name="Shape 28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90" name="Shape 29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99" name="Shape 29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6" name="Shape 30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1" name="Shape 31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8" name="Shape 31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6" name="Shape 32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4" name="Shape 33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Energy conservation: Roughly similar to standard shader’s smoothness and metalness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Albedo: In a PBR system, albedo does not account for AO or a directional light. General tint.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3" name="Shape 34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Microsurface: Roughly equivalent to roughness in SS. Lower microsurface smoothess relates to wider and dimmer specular reflections. Higher microsurface smoothness relates to sharper, brighter reflections.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Reflectivity: Note the narrow range of reflectivity for non-metal surfaces. For the most part, for non-metal surfaces, you’re gonna lean on a microsurface map. Otherwise, a reflectivity map will be the way to go.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1" name="Shape 35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Fresnel has to do with the light reflected on the graze angle of a surface. Easier to see in the upper diagram. The Standard shader currently has no direct effect on the Fresnel effect, it is indirectly controlled by smoothness. 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9" name="Shape 3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68" name="Shape 36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79" name="Shape 37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90" name="Shape 39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98" name="Shape 39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07" name="Shape 40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to show why we use shader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13" name="Shape 41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19" name="Shape 4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26" name="Shape 42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It is programmed in shader..attaching customized algorithm to rendering pipeline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moving vertices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1" name="Shape 16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hape 9"/>
          <p:cNvGrpSpPr/>
          <p:nvPr/>
        </p:nvGrpSpPr>
        <p:grpSpPr>
          <a:xfrm>
            <a:off x="4350278" y="2855377"/>
            <a:ext cx="443588" cy="105632"/>
            <a:chOff x="4137525" y="2915950"/>
            <a:chExt cx="869099" cy="206999"/>
          </a:xfrm>
        </p:grpSpPr>
        <p:sp>
          <p:nvSpPr>
            <p:cNvPr id="10" name="Shape 10"/>
            <p:cNvSpPr/>
            <p:nvPr/>
          </p:nvSpPr>
          <p:spPr>
            <a:xfrm>
              <a:off x="4468575" y="2915950"/>
              <a:ext cx="206999" cy="20699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" name="Shape 11"/>
            <p:cNvSpPr/>
            <p:nvPr/>
          </p:nvSpPr>
          <p:spPr>
            <a:xfrm>
              <a:off x="4799625" y="2915950"/>
              <a:ext cx="206999" cy="20699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>
              <a:off x="4137525" y="2915950"/>
              <a:ext cx="206999" cy="20699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3" name="Shape 13"/>
          <p:cNvSpPr txBox="1"/>
          <p:nvPr>
            <p:ph type="ctrTitle"/>
          </p:nvPr>
        </p:nvSpPr>
        <p:spPr>
          <a:xfrm>
            <a:off x="671257" y="990800"/>
            <a:ext cx="7801500" cy="17300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4" name="Shape 14"/>
          <p:cNvSpPr txBox="1"/>
          <p:nvPr>
            <p:ph idx="1" type="subTitle"/>
          </p:nvPr>
        </p:nvSpPr>
        <p:spPr>
          <a:xfrm>
            <a:off x="671250" y="3174875"/>
            <a:ext cx="78015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type="title"/>
          </p:nvPr>
        </p:nvSpPr>
        <p:spPr>
          <a:xfrm>
            <a:off x="311700" y="1255275"/>
            <a:ext cx="8520599" cy="1890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12000"/>
            </a:lvl1pPr>
            <a:lvl2pPr algn="ctr">
              <a:spcBef>
                <a:spcPts val="0"/>
              </a:spcBef>
              <a:buSzPct val="100000"/>
              <a:defRPr sz="12000"/>
            </a:lvl2pPr>
            <a:lvl3pPr algn="ctr">
              <a:spcBef>
                <a:spcPts val="0"/>
              </a:spcBef>
              <a:buSzPct val="100000"/>
              <a:defRPr sz="12000"/>
            </a:lvl3pPr>
            <a:lvl4pPr algn="ctr">
              <a:spcBef>
                <a:spcPts val="0"/>
              </a:spcBef>
              <a:buSzPct val="100000"/>
              <a:defRPr sz="12000"/>
            </a:lvl4pPr>
            <a:lvl5pPr algn="ctr">
              <a:spcBef>
                <a:spcPts val="0"/>
              </a:spcBef>
              <a:buSzPct val="100000"/>
              <a:defRPr sz="12000"/>
            </a:lvl5pPr>
            <a:lvl6pPr algn="ctr">
              <a:spcBef>
                <a:spcPts val="0"/>
              </a:spcBef>
              <a:buSzPct val="100000"/>
              <a:defRPr sz="12000"/>
            </a:lvl6pPr>
            <a:lvl7pPr algn="ctr">
              <a:spcBef>
                <a:spcPts val="0"/>
              </a:spcBef>
              <a:buSzPct val="100000"/>
              <a:defRPr sz="12000"/>
            </a:lvl7pPr>
            <a:lvl8pPr algn="ctr">
              <a:spcBef>
                <a:spcPts val="0"/>
              </a:spcBef>
              <a:buSzPct val="100000"/>
              <a:defRPr sz="12000"/>
            </a:lvl8pPr>
            <a:lvl9pPr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50" name="Shape 50"/>
          <p:cNvSpPr txBox="1"/>
          <p:nvPr>
            <p:ph idx="1" type="body"/>
          </p:nvPr>
        </p:nvSpPr>
        <p:spPr>
          <a:xfrm>
            <a:off x="311700" y="3228425"/>
            <a:ext cx="8520599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Shape 65"/>
          <p:cNvGrpSpPr/>
          <p:nvPr/>
        </p:nvGrpSpPr>
        <p:grpSpPr>
          <a:xfrm>
            <a:off x="4350278" y="2855377"/>
            <a:ext cx="443588" cy="105632"/>
            <a:chOff x="4137525" y="2915950"/>
            <a:chExt cx="869099" cy="206999"/>
          </a:xfrm>
        </p:grpSpPr>
        <p:sp>
          <p:nvSpPr>
            <p:cNvPr id="66" name="Shape 66"/>
            <p:cNvSpPr/>
            <p:nvPr/>
          </p:nvSpPr>
          <p:spPr>
            <a:xfrm>
              <a:off x="4468575" y="2915950"/>
              <a:ext cx="206999" cy="20699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7" name="Shape 67"/>
            <p:cNvSpPr/>
            <p:nvPr/>
          </p:nvSpPr>
          <p:spPr>
            <a:xfrm>
              <a:off x="4799625" y="2915950"/>
              <a:ext cx="206999" cy="20699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>
              <a:off x="4137525" y="2915950"/>
              <a:ext cx="206999" cy="20699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69" name="Shape 69"/>
          <p:cNvSpPr txBox="1"/>
          <p:nvPr>
            <p:ph type="ctrTitle"/>
          </p:nvPr>
        </p:nvSpPr>
        <p:spPr>
          <a:xfrm>
            <a:off x="671257" y="990800"/>
            <a:ext cx="7801500" cy="17300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 algn="ctr">
              <a:spcBef>
                <a:spcPts val="0"/>
              </a:spcBef>
              <a:buSzPct val="100000"/>
              <a:defRPr sz="4800"/>
            </a:lvl1pPr>
            <a:lvl2pPr rtl="0" algn="ctr">
              <a:spcBef>
                <a:spcPts val="0"/>
              </a:spcBef>
              <a:buSzPct val="100000"/>
              <a:defRPr sz="4800"/>
            </a:lvl2pPr>
            <a:lvl3pPr rtl="0" algn="ctr">
              <a:spcBef>
                <a:spcPts val="0"/>
              </a:spcBef>
              <a:buSzPct val="100000"/>
              <a:defRPr sz="4800"/>
            </a:lvl3pPr>
            <a:lvl4pPr rtl="0" algn="ctr">
              <a:spcBef>
                <a:spcPts val="0"/>
              </a:spcBef>
              <a:buSzPct val="100000"/>
              <a:defRPr sz="4800"/>
            </a:lvl4pPr>
            <a:lvl5pPr rtl="0" algn="ctr">
              <a:spcBef>
                <a:spcPts val="0"/>
              </a:spcBef>
              <a:buSzPct val="100000"/>
              <a:defRPr sz="4800"/>
            </a:lvl5pPr>
            <a:lvl6pPr rtl="0" algn="ctr">
              <a:spcBef>
                <a:spcPts val="0"/>
              </a:spcBef>
              <a:buSzPct val="100000"/>
              <a:defRPr sz="4800"/>
            </a:lvl6pPr>
            <a:lvl7pPr rtl="0" algn="ctr">
              <a:spcBef>
                <a:spcPts val="0"/>
              </a:spcBef>
              <a:buSzPct val="100000"/>
              <a:defRPr sz="4800"/>
            </a:lvl7pPr>
            <a:lvl8pPr rtl="0" algn="ctr">
              <a:spcBef>
                <a:spcPts val="0"/>
              </a:spcBef>
              <a:buSzPct val="100000"/>
              <a:defRPr sz="4800"/>
            </a:lvl8pPr>
            <a:lvl9pPr rtl="0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70" name="Shape 70"/>
          <p:cNvSpPr txBox="1"/>
          <p:nvPr>
            <p:ph idx="1" type="subTitle"/>
          </p:nvPr>
        </p:nvSpPr>
        <p:spPr>
          <a:xfrm>
            <a:off x="671250" y="3174875"/>
            <a:ext cx="78015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71" name="Shape 71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title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type="title"/>
          </p:nvPr>
        </p:nvSpPr>
        <p:spPr>
          <a:xfrm>
            <a:off x="671250" y="2141250"/>
            <a:ext cx="7852199" cy="8610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buSzPct val="100000"/>
              <a:defRPr sz="3600"/>
            </a:lvl1pPr>
            <a:lvl2pPr rtl="0" algn="ctr">
              <a:spcBef>
                <a:spcPts val="0"/>
              </a:spcBef>
              <a:buSzPct val="100000"/>
              <a:defRPr sz="3600"/>
            </a:lvl2pPr>
            <a:lvl3pPr rtl="0" algn="ctr">
              <a:spcBef>
                <a:spcPts val="0"/>
              </a:spcBef>
              <a:buSzPct val="100000"/>
              <a:defRPr sz="3600"/>
            </a:lvl3pPr>
            <a:lvl4pPr rtl="0" algn="ctr">
              <a:spcBef>
                <a:spcPts val="0"/>
              </a:spcBef>
              <a:buSzPct val="100000"/>
              <a:defRPr sz="3600"/>
            </a:lvl4pPr>
            <a:lvl5pPr rtl="0" algn="ctr">
              <a:spcBef>
                <a:spcPts val="0"/>
              </a:spcBef>
              <a:buSzPct val="100000"/>
              <a:defRPr sz="3600"/>
            </a:lvl5pPr>
            <a:lvl6pPr rtl="0" algn="ctr">
              <a:spcBef>
                <a:spcPts val="0"/>
              </a:spcBef>
              <a:buSzPct val="100000"/>
              <a:defRPr sz="3600"/>
            </a:lvl6pPr>
            <a:lvl7pPr rtl="0" algn="ctr">
              <a:spcBef>
                <a:spcPts val="0"/>
              </a:spcBef>
              <a:buSzPct val="100000"/>
              <a:defRPr sz="3600"/>
            </a:lvl7pPr>
            <a:lvl8pPr rtl="0" algn="ctr">
              <a:spcBef>
                <a:spcPts val="0"/>
              </a:spcBef>
              <a:buSzPct val="100000"/>
              <a:defRPr sz="3600"/>
            </a:lvl8pPr>
            <a:lvl9pPr rtl="0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74" name="Shape 74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8" name="Shape 78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defRPr sz="1400"/>
            </a:lvl1pPr>
            <a:lvl2pPr rtl="0">
              <a:spcBef>
                <a:spcPts val="0"/>
              </a:spcBef>
              <a:buSzPct val="100000"/>
              <a:defRPr sz="1200"/>
            </a:lvl2pPr>
            <a:lvl3pPr rtl="0">
              <a:spcBef>
                <a:spcPts val="0"/>
              </a:spcBef>
              <a:buSzPct val="100000"/>
              <a:defRPr sz="1200"/>
            </a:lvl3pPr>
            <a:lvl4pPr rtl="0">
              <a:spcBef>
                <a:spcPts val="0"/>
              </a:spcBef>
              <a:buSzPct val="100000"/>
              <a:defRPr sz="1200"/>
            </a:lvl4pPr>
            <a:lvl5pPr rtl="0">
              <a:spcBef>
                <a:spcPts val="0"/>
              </a:spcBef>
              <a:buSzPct val="100000"/>
              <a:defRPr sz="1200"/>
            </a:lvl5pPr>
            <a:lvl6pPr rtl="0">
              <a:spcBef>
                <a:spcPts val="0"/>
              </a:spcBef>
              <a:buSzPct val="100000"/>
              <a:defRPr sz="1200"/>
            </a:lvl6pPr>
            <a:lvl7pPr rtl="0">
              <a:spcBef>
                <a:spcPts val="0"/>
              </a:spcBef>
              <a:buSzPct val="100000"/>
              <a:defRPr sz="1200"/>
            </a:lvl7pPr>
            <a:lvl8pPr rtl="0">
              <a:spcBef>
                <a:spcPts val="0"/>
              </a:spcBef>
              <a:buSzPct val="100000"/>
              <a:defRPr sz="1200"/>
            </a:lvl8pPr>
            <a:lvl9pPr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82" name="Shape 82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defRPr sz="1400"/>
            </a:lvl1pPr>
            <a:lvl2pPr rtl="0">
              <a:spcBef>
                <a:spcPts val="0"/>
              </a:spcBef>
              <a:buSzPct val="100000"/>
              <a:defRPr sz="1200"/>
            </a:lvl2pPr>
            <a:lvl3pPr rtl="0">
              <a:spcBef>
                <a:spcPts val="0"/>
              </a:spcBef>
              <a:buSzPct val="100000"/>
              <a:defRPr sz="1200"/>
            </a:lvl3pPr>
            <a:lvl4pPr rtl="0">
              <a:spcBef>
                <a:spcPts val="0"/>
              </a:spcBef>
              <a:buSzPct val="100000"/>
              <a:defRPr sz="1200"/>
            </a:lvl4pPr>
            <a:lvl5pPr rtl="0">
              <a:spcBef>
                <a:spcPts val="0"/>
              </a:spcBef>
              <a:buSzPct val="100000"/>
              <a:defRPr sz="1200"/>
            </a:lvl5pPr>
            <a:lvl6pPr rtl="0">
              <a:spcBef>
                <a:spcPts val="0"/>
              </a:spcBef>
              <a:buSzPct val="100000"/>
              <a:defRPr sz="1200"/>
            </a:lvl6pPr>
            <a:lvl7pPr rtl="0">
              <a:spcBef>
                <a:spcPts val="0"/>
              </a:spcBef>
              <a:buSzPct val="100000"/>
              <a:defRPr sz="1200"/>
            </a:lvl7pPr>
            <a:lvl8pPr rtl="0">
              <a:spcBef>
                <a:spcPts val="0"/>
              </a:spcBef>
              <a:buSzPct val="100000"/>
              <a:defRPr sz="1200"/>
            </a:lvl8pPr>
            <a:lvl9pPr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83" name="Shape 83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86" name="Shape 86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>
              <a:spcBef>
                <a:spcPts val="0"/>
              </a:spcBef>
              <a:buSzPct val="100000"/>
              <a:defRPr sz="2400"/>
            </a:lvl1pPr>
            <a:lvl2pPr rtl="0">
              <a:spcBef>
                <a:spcPts val="0"/>
              </a:spcBef>
              <a:buSzPct val="100000"/>
              <a:defRPr sz="2400"/>
            </a:lvl2pPr>
            <a:lvl3pPr rtl="0">
              <a:spcBef>
                <a:spcPts val="0"/>
              </a:spcBef>
              <a:buSzPct val="100000"/>
              <a:defRPr sz="2400"/>
            </a:lvl3pPr>
            <a:lvl4pPr rtl="0">
              <a:spcBef>
                <a:spcPts val="0"/>
              </a:spcBef>
              <a:buSzPct val="100000"/>
              <a:defRPr sz="2400"/>
            </a:lvl4pPr>
            <a:lvl5pPr rtl="0">
              <a:spcBef>
                <a:spcPts val="0"/>
              </a:spcBef>
              <a:buSzPct val="100000"/>
              <a:defRPr sz="2400"/>
            </a:lvl5pPr>
            <a:lvl6pPr rtl="0">
              <a:spcBef>
                <a:spcPts val="0"/>
              </a:spcBef>
              <a:buSzPct val="100000"/>
              <a:defRPr sz="2400"/>
            </a:lvl6pPr>
            <a:lvl7pPr rtl="0">
              <a:spcBef>
                <a:spcPts val="0"/>
              </a:spcBef>
              <a:buSzPct val="100000"/>
              <a:defRPr sz="2400"/>
            </a:lvl7pPr>
            <a:lvl8pPr rtl="0">
              <a:spcBef>
                <a:spcPts val="0"/>
              </a:spcBef>
              <a:buSzPct val="100000"/>
              <a:defRPr sz="2400"/>
            </a:lvl8pPr>
            <a:lvl9pPr rtl="0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defRPr sz="1200"/>
            </a:lvl1pPr>
            <a:lvl2pPr rtl="0">
              <a:spcBef>
                <a:spcPts val="0"/>
              </a:spcBef>
              <a:buSzPct val="100000"/>
              <a:defRPr sz="1200"/>
            </a:lvl2pPr>
            <a:lvl3pPr rtl="0">
              <a:spcBef>
                <a:spcPts val="0"/>
              </a:spcBef>
              <a:buSzPct val="100000"/>
              <a:defRPr sz="1200"/>
            </a:lvl3pPr>
            <a:lvl4pPr rtl="0">
              <a:spcBef>
                <a:spcPts val="0"/>
              </a:spcBef>
              <a:buSzPct val="100000"/>
              <a:defRPr sz="1200"/>
            </a:lvl4pPr>
            <a:lvl5pPr rtl="0">
              <a:spcBef>
                <a:spcPts val="0"/>
              </a:spcBef>
              <a:buSzPct val="100000"/>
              <a:defRPr sz="1200"/>
            </a:lvl5pPr>
            <a:lvl6pPr rtl="0">
              <a:spcBef>
                <a:spcPts val="0"/>
              </a:spcBef>
              <a:buSzPct val="100000"/>
              <a:defRPr sz="1200"/>
            </a:lvl6pPr>
            <a:lvl7pPr rtl="0">
              <a:spcBef>
                <a:spcPts val="0"/>
              </a:spcBef>
              <a:buSzPct val="100000"/>
              <a:defRPr sz="1200"/>
            </a:lvl7pPr>
            <a:lvl8pPr rtl="0">
              <a:spcBef>
                <a:spcPts val="0"/>
              </a:spcBef>
              <a:buSzPct val="100000"/>
              <a:defRPr sz="1200"/>
            </a:lvl8pPr>
            <a:lvl9pPr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90" name="Shape 90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lt2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3" name="Shape 93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/>
        </p:nvSpPr>
        <p:spPr>
          <a:xfrm>
            <a:off x="4572000" y="0"/>
            <a:ext cx="4572000" cy="51434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96" name="Shape 96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7" name="Shape 97"/>
          <p:cNvSpPr txBox="1"/>
          <p:nvPr>
            <p:ph type="title"/>
          </p:nvPr>
        </p:nvSpPr>
        <p:spPr>
          <a:xfrm>
            <a:off x="265500" y="1081400"/>
            <a:ext cx="4045199" cy="1710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 algn="ctr">
              <a:spcBef>
                <a:spcPts val="0"/>
              </a:spcBef>
              <a:buSzPct val="100000"/>
              <a:defRPr sz="4200"/>
            </a:lvl1pPr>
            <a:lvl2pPr rtl="0" algn="ctr">
              <a:spcBef>
                <a:spcPts val="0"/>
              </a:spcBef>
              <a:buSzPct val="100000"/>
              <a:defRPr sz="4200"/>
            </a:lvl2pPr>
            <a:lvl3pPr rtl="0" algn="ctr">
              <a:spcBef>
                <a:spcPts val="0"/>
              </a:spcBef>
              <a:buSzPct val="100000"/>
              <a:defRPr sz="4200"/>
            </a:lvl3pPr>
            <a:lvl4pPr rtl="0" algn="ctr">
              <a:spcBef>
                <a:spcPts val="0"/>
              </a:spcBef>
              <a:buSzPct val="100000"/>
              <a:defRPr sz="4200"/>
            </a:lvl4pPr>
            <a:lvl5pPr rtl="0" algn="ctr">
              <a:spcBef>
                <a:spcPts val="0"/>
              </a:spcBef>
              <a:buSzPct val="100000"/>
              <a:defRPr sz="4200"/>
            </a:lvl5pPr>
            <a:lvl6pPr rtl="0" algn="ctr">
              <a:spcBef>
                <a:spcPts val="0"/>
              </a:spcBef>
              <a:buSzPct val="100000"/>
              <a:defRPr sz="4200"/>
            </a:lvl6pPr>
            <a:lvl7pPr rtl="0" algn="ctr">
              <a:spcBef>
                <a:spcPts val="0"/>
              </a:spcBef>
              <a:buSzPct val="100000"/>
              <a:defRPr sz="4200"/>
            </a:lvl7pPr>
            <a:lvl8pPr rtl="0" algn="ctr">
              <a:spcBef>
                <a:spcPts val="0"/>
              </a:spcBef>
              <a:buSzPct val="100000"/>
              <a:defRPr sz="4200"/>
            </a:lvl8pPr>
            <a:lvl9pPr rtl="0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98" name="Shape 98"/>
          <p:cNvSpPr txBox="1"/>
          <p:nvPr>
            <p:ph idx="1" type="subTitle"/>
          </p:nvPr>
        </p:nvSpPr>
        <p:spPr>
          <a:xfrm>
            <a:off x="265500" y="2845200"/>
            <a:ext cx="4045199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1pPr>
            <a:lvl2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2pPr>
            <a:lvl3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3pPr>
            <a:lvl4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4pPr>
            <a:lvl5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5pPr>
            <a:lvl6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6pPr>
            <a:lvl7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7pPr>
            <a:lvl8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8pPr>
            <a:lvl9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9" name="Shape 99"/>
          <p:cNvSpPr txBox="1"/>
          <p:nvPr>
            <p:ph idx="2" type="body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0" name="Shape 100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671250" y="2141250"/>
            <a:ext cx="7852199" cy="8610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algn="ctr">
              <a:spcBef>
                <a:spcPts val="0"/>
              </a:spcBef>
              <a:buSzPct val="100000"/>
              <a:defRPr sz="3600"/>
            </a:lvl1pPr>
            <a:lvl2pPr algn="ctr">
              <a:spcBef>
                <a:spcPts val="0"/>
              </a:spcBef>
              <a:buSzPct val="100000"/>
              <a:defRPr sz="3600"/>
            </a:lvl2pPr>
            <a:lvl3pPr algn="ctr">
              <a:spcBef>
                <a:spcPts val="0"/>
              </a:spcBef>
              <a:buSzPct val="100000"/>
              <a:defRPr sz="3600"/>
            </a:lvl3pPr>
            <a:lvl4pPr algn="ctr">
              <a:spcBef>
                <a:spcPts val="0"/>
              </a:spcBef>
              <a:buSzPct val="100000"/>
              <a:defRPr sz="3600"/>
            </a:lvl4pPr>
            <a:lvl5pPr algn="ctr">
              <a:spcBef>
                <a:spcPts val="0"/>
              </a:spcBef>
              <a:buSzPct val="100000"/>
              <a:defRPr sz="3600"/>
            </a:lvl5pPr>
            <a:lvl6pPr algn="ctr">
              <a:spcBef>
                <a:spcPts val="0"/>
              </a:spcBef>
              <a:buSzPct val="100000"/>
              <a:defRPr sz="3600"/>
            </a:lvl6pPr>
            <a:lvl7pPr algn="ctr">
              <a:spcBef>
                <a:spcPts val="0"/>
              </a:spcBef>
              <a:buSzPct val="100000"/>
              <a:defRPr sz="3600"/>
            </a:lvl7pPr>
            <a:lvl8pPr algn="ctr">
              <a:spcBef>
                <a:spcPts val="0"/>
              </a:spcBef>
              <a:buSzPct val="100000"/>
              <a:defRPr sz="3600"/>
            </a:lvl8pPr>
            <a:lvl9pPr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103" name="Shape 103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type="title"/>
          </p:nvPr>
        </p:nvSpPr>
        <p:spPr>
          <a:xfrm>
            <a:off x="311700" y="1255275"/>
            <a:ext cx="8520599" cy="1890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 algn="ctr">
              <a:spcBef>
                <a:spcPts val="0"/>
              </a:spcBef>
              <a:buSzPct val="100000"/>
              <a:defRPr sz="12000"/>
            </a:lvl1pPr>
            <a:lvl2pPr rtl="0" algn="ctr">
              <a:spcBef>
                <a:spcPts val="0"/>
              </a:spcBef>
              <a:buSzPct val="100000"/>
              <a:defRPr sz="12000"/>
            </a:lvl2pPr>
            <a:lvl3pPr rtl="0" algn="ctr">
              <a:spcBef>
                <a:spcPts val="0"/>
              </a:spcBef>
              <a:buSzPct val="100000"/>
              <a:defRPr sz="12000"/>
            </a:lvl3pPr>
            <a:lvl4pPr rtl="0" algn="ctr">
              <a:spcBef>
                <a:spcPts val="0"/>
              </a:spcBef>
              <a:buSzPct val="100000"/>
              <a:defRPr sz="12000"/>
            </a:lvl4pPr>
            <a:lvl5pPr rtl="0" algn="ctr">
              <a:spcBef>
                <a:spcPts val="0"/>
              </a:spcBef>
              <a:buSzPct val="100000"/>
              <a:defRPr sz="12000"/>
            </a:lvl5pPr>
            <a:lvl6pPr rtl="0" algn="ctr">
              <a:spcBef>
                <a:spcPts val="0"/>
              </a:spcBef>
              <a:buSzPct val="100000"/>
              <a:defRPr sz="12000"/>
            </a:lvl6pPr>
            <a:lvl7pPr rtl="0" algn="ctr">
              <a:spcBef>
                <a:spcPts val="0"/>
              </a:spcBef>
              <a:buSzPct val="100000"/>
              <a:defRPr sz="12000"/>
            </a:lvl7pPr>
            <a:lvl8pPr rtl="0" algn="ctr">
              <a:spcBef>
                <a:spcPts val="0"/>
              </a:spcBef>
              <a:buSzPct val="100000"/>
              <a:defRPr sz="12000"/>
            </a:lvl8pPr>
            <a:lvl9pPr rtl="0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311700" y="3228425"/>
            <a:ext cx="8520599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 algn="ctr">
              <a:spcBef>
                <a:spcPts val="0"/>
              </a:spcBef>
              <a:defRPr/>
            </a:lvl1pPr>
            <a:lvl2pPr rtl="0" algn="ctr">
              <a:spcBef>
                <a:spcPts val="0"/>
              </a:spcBef>
              <a:defRPr/>
            </a:lvl2pPr>
            <a:lvl3pPr rtl="0" algn="ctr">
              <a:spcBef>
                <a:spcPts val="0"/>
              </a:spcBef>
              <a:defRPr/>
            </a:lvl3pPr>
            <a:lvl4pPr rtl="0" algn="ctr">
              <a:spcBef>
                <a:spcPts val="0"/>
              </a:spcBef>
              <a:defRPr/>
            </a:lvl4pPr>
            <a:lvl5pPr rtl="0" algn="ctr">
              <a:spcBef>
                <a:spcPts val="0"/>
              </a:spcBef>
              <a:defRPr/>
            </a:lvl5pPr>
            <a:lvl6pPr rtl="0" algn="ctr">
              <a:spcBef>
                <a:spcPts val="0"/>
              </a:spcBef>
              <a:defRPr/>
            </a:lvl6pPr>
            <a:lvl7pPr rtl="0" algn="ctr">
              <a:spcBef>
                <a:spcPts val="0"/>
              </a:spcBef>
              <a:defRPr/>
            </a:lvl7pPr>
            <a:lvl8pPr rtl="0" algn="ctr">
              <a:spcBef>
                <a:spcPts val="0"/>
              </a:spcBef>
              <a:defRPr/>
            </a:lvl8pPr>
            <a:lvl9pPr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107" name="Shape 107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800"/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defRPr sz="14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6" name="Shape 26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3" name="Shape 33"/>
          <p:cNvSpPr txBox="1"/>
          <p:nvPr>
            <p:ph idx="1" type="body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800"/>
            </a:lvl1pPr>
            <a:lvl2pPr>
              <a:spcBef>
                <a:spcPts val="0"/>
              </a:spcBef>
              <a:buSzPct val="100000"/>
              <a:defRPr sz="14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lt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4572000" y="0"/>
            <a:ext cx="4572000" cy="51434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0" name="Shape 4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" name="Shape 41"/>
          <p:cNvSpPr txBox="1"/>
          <p:nvPr>
            <p:ph type="title"/>
          </p:nvPr>
        </p:nvSpPr>
        <p:spPr>
          <a:xfrm>
            <a:off x="265500" y="1081400"/>
            <a:ext cx="4045199" cy="1710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4200"/>
            </a:lvl1pPr>
            <a:lvl2pPr algn="ctr">
              <a:spcBef>
                <a:spcPts val="0"/>
              </a:spcBef>
              <a:buSzPct val="100000"/>
              <a:defRPr sz="4200"/>
            </a:lvl2pPr>
            <a:lvl3pPr algn="ctr">
              <a:spcBef>
                <a:spcPts val="0"/>
              </a:spcBef>
              <a:buSzPct val="100000"/>
              <a:defRPr sz="4200"/>
            </a:lvl3pPr>
            <a:lvl4pPr algn="ctr">
              <a:spcBef>
                <a:spcPts val="0"/>
              </a:spcBef>
              <a:buSzPct val="100000"/>
              <a:defRPr sz="4200"/>
            </a:lvl4pPr>
            <a:lvl5pPr algn="ctr">
              <a:spcBef>
                <a:spcPts val="0"/>
              </a:spcBef>
              <a:buSzPct val="100000"/>
              <a:defRPr sz="4200"/>
            </a:lvl5pPr>
            <a:lvl6pPr algn="ctr">
              <a:spcBef>
                <a:spcPts val="0"/>
              </a:spcBef>
              <a:buSzPct val="100000"/>
              <a:defRPr sz="4200"/>
            </a:lvl6pPr>
            <a:lvl7pPr algn="ctr">
              <a:spcBef>
                <a:spcPts val="0"/>
              </a:spcBef>
              <a:buSzPct val="100000"/>
              <a:defRPr sz="4200"/>
            </a:lvl7pPr>
            <a:lvl8pPr algn="ctr">
              <a:spcBef>
                <a:spcPts val="0"/>
              </a:spcBef>
              <a:buSzPct val="100000"/>
              <a:defRPr sz="4200"/>
            </a:lvl8pPr>
            <a:lvl9pPr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42" name="Shape 42"/>
          <p:cNvSpPr txBox="1"/>
          <p:nvPr>
            <p:ph idx="1" type="subTitle"/>
          </p:nvPr>
        </p:nvSpPr>
        <p:spPr>
          <a:xfrm>
            <a:off x="265500" y="2845200"/>
            <a:ext cx="4045199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2" type="body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6"/>
              </a:buClr>
              <a:buSzPct val="100000"/>
              <a:buFont typeface="Average"/>
              <a:defRPr sz="2400">
                <a:solidFill>
                  <a:schemeClr val="accent6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Average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Average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3.jpg"/><Relationship Id="rId4" Type="http://schemas.openxmlformats.org/officeDocument/2006/relationships/image" Target="../media/image0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01.png"/><Relationship Id="rId4" Type="http://schemas.openxmlformats.org/officeDocument/2006/relationships/image" Target="../media/image0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05.png"/><Relationship Id="rId4" Type="http://schemas.openxmlformats.org/officeDocument/2006/relationships/image" Target="../media/image06.png"/><Relationship Id="rId5" Type="http://schemas.openxmlformats.org/officeDocument/2006/relationships/image" Target="../media/image0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5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Relationship Id="rId4" Type="http://schemas.openxmlformats.org/officeDocument/2006/relationships/image" Target="../media/image19.png"/><Relationship Id="rId5" Type="http://schemas.openxmlformats.org/officeDocument/2006/relationships/image" Target="../media/image18.png"/><Relationship Id="rId6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png"/><Relationship Id="rId4" Type="http://schemas.openxmlformats.org/officeDocument/2006/relationships/image" Target="../media/image3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gif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png"/><Relationship Id="rId4" Type="http://schemas.openxmlformats.org/officeDocument/2006/relationships/image" Target="../media/image36.png"/><Relationship Id="rId5" Type="http://schemas.openxmlformats.org/officeDocument/2006/relationships/image" Target="../media/image4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png"/><Relationship Id="rId4" Type="http://schemas.openxmlformats.org/officeDocument/2006/relationships/image" Target="../media/image4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hyperlink" Target="http://www.cs.kent.edu/~zhao/gpu/lectures/ProgrammableGraphicsPipeline.pdf" TargetMode="External"/><Relationship Id="rId4" Type="http://schemas.openxmlformats.org/officeDocument/2006/relationships/hyperlink" Target="https://en.wikipedia.org/wiki/Shader" TargetMode="External"/><Relationship Id="rId5" Type="http://schemas.openxmlformats.org/officeDocument/2006/relationships/hyperlink" Target="http://www.3darchitettura.com/pixar-renderman-free/" TargetMode="External"/><Relationship Id="rId6" Type="http://schemas.openxmlformats.org/officeDocument/2006/relationships/hyperlink" Target="https://glumpy.github.io/modern-gl.html" TargetMode="Externa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://elynxsdk.free.fr/ext-docs/Blur/Fast_box_blur.pdf" TargetMode="External"/><Relationship Id="rId4" Type="http://schemas.openxmlformats.org/officeDocument/2006/relationships/hyperlink" Target="http://haishibai.blogspot.com/2009/09/image-processing-c-tutorial-4-gaussian.html" TargetMode="External"/><Relationship Id="rId11" Type="http://schemas.openxmlformats.org/officeDocument/2006/relationships/hyperlink" Target="http://docs.unity3d.com/Manual/script-BlurOptimized.html" TargetMode="External"/><Relationship Id="rId10" Type="http://schemas.openxmlformats.org/officeDocument/2006/relationships/hyperlink" Target="http://homepages.inf.ed.ac.uk/rbf/HIPR2/convolve.htm" TargetMode="External"/><Relationship Id="rId9" Type="http://schemas.openxmlformats.org/officeDocument/2006/relationships/hyperlink" Target="https://en.wikipedia.org/wiki/Normal_distribution#Development" TargetMode="External"/><Relationship Id="rId5" Type="http://schemas.openxmlformats.org/officeDocument/2006/relationships/hyperlink" Target="http://rastergrid.com/blog/2010/09/efficient-gaussian-blur-with-linear-sampling/" TargetMode="External"/><Relationship Id="rId6" Type="http://schemas.openxmlformats.org/officeDocument/2006/relationships/hyperlink" Target="https://www.youtube.com/watch?v=7LW_75E3A1Q&amp;index=12&amp;list=WL" TargetMode="External"/><Relationship Id="rId7" Type="http://schemas.openxmlformats.org/officeDocument/2006/relationships/hyperlink" Target="https://en.wikipedia.org/wiki/Gaussian_blur" TargetMode="External"/><Relationship Id="rId8" Type="http://schemas.openxmlformats.org/officeDocument/2006/relationships/hyperlink" Target="http://homepages.inf.ed.ac.uk/rbf/HIPR2/gsmooth.htm" TargetMode="Externa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ctrTitle"/>
          </p:nvPr>
        </p:nvSpPr>
        <p:spPr>
          <a:xfrm>
            <a:off x="671257" y="990800"/>
            <a:ext cx="7801500" cy="17300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Shaders and PBR</a:t>
            </a:r>
          </a:p>
        </p:txBody>
      </p:sp>
      <p:sp>
        <p:nvSpPr>
          <p:cNvPr id="56" name="Shape 56"/>
          <p:cNvSpPr txBox="1"/>
          <p:nvPr>
            <p:ph idx="1" type="subTitle"/>
          </p:nvPr>
        </p:nvSpPr>
        <p:spPr>
          <a:xfrm>
            <a:off x="671250" y="3174875"/>
            <a:ext cx="7801500" cy="7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Jessica Kasson, Paul Kim, Matt Mohr, and Trevor Parks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Shaders in Unity</a:t>
            </a:r>
          </a:p>
        </p:txBody>
      </p:sp>
      <p:sp>
        <p:nvSpPr>
          <p:cNvPr id="164" name="Shape 164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Written in HLSL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Surface shader</a:t>
            </a:r>
            <a:r>
              <a:rPr lang="en" sz="1400"/>
              <a:t>	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Use lighting model by setting up intuitive properties (Albedo, Specular, Gloss, etc)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For realistic material affected by light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Vertex and fragment shader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Same with vertex shader and fragment shader discussed previously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No built-in semantic for lighting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Need to write custom lighting model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For non realistic material or 2D graphics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/>
          <p:nvPr>
            <p:ph type="title"/>
          </p:nvPr>
        </p:nvSpPr>
        <p:spPr>
          <a:xfrm>
            <a:off x="671250" y="2141250"/>
            <a:ext cx="7852199" cy="861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Mobile Shaders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Mobile Shaders - Challenges</a:t>
            </a:r>
          </a:p>
        </p:txBody>
      </p:sp>
      <p:sp>
        <p:nvSpPr>
          <p:cNvPr id="175" name="Shape 175"/>
          <p:cNvSpPr txBox="1"/>
          <p:nvPr>
            <p:ph idx="1" type="body"/>
          </p:nvPr>
        </p:nvSpPr>
        <p:spPr>
          <a:xfrm>
            <a:off x="311700" y="1152475"/>
            <a:ext cx="40127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Mobile GPUs must produce less heat, power, and noise than desktop GPUs -&gt; less bandwidth, low ALU performance, less texturing power.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Resolved by smart rendering shortcuts: material count must be kept low, texture atlasing* helps, use lightmapping* whenever possible, and so on.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2729925" y="4703625"/>
            <a:ext cx="6366600" cy="393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92100" lvl="0" marL="457200" rtl="0">
              <a:spcBef>
                <a:spcPts val="0"/>
              </a:spcBef>
              <a:buClr>
                <a:srgbClr val="FFFFFF"/>
              </a:buClr>
              <a:buSzPct val="100000"/>
              <a:buChar char="-"/>
            </a:pPr>
            <a:r>
              <a:rPr lang="en" sz="1000">
                <a:solidFill>
                  <a:srgbClr val="FFFFFF"/>
                </a:solidFill>
              </a:rPr>
              <a:t>http://docs.unity3d.com/Manual/MobileOptimisation.html</a:t>
            </a:r>
          </a:p>
        </p:txBody>
      </p:sp>
      <p:pic>
        <p:nvPicPr>
          <p:cNvPr id="177" name="Shape 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1725" y="2813100"/>
            <a:ext cx="2760575" cy="175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Shape 1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1730" y="1017725"/>
            <a:ext cx="2760575" cy="1795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Mobile Shaders - Given Limitations</a:t>
            </a:r>
          </a:p>
        </p:txBody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311700" y="1152475"/>
            <a:ext cx="63527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Performance is fillrate bound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 sz="1800">
                <a:solidFill>
                  <a:schemeClr val="accent6"/>
                </a:solidFill>
              </a:rPr>
              <a:t>defined by Unity as: </a:t>
            </a:r>
            <a:r>
              <a:rPr i="1"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fillrate = screen pixels * shader complexity * overdraw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Unity’s included mobile shaders help to cut down on the shader complexity component of that.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… supposedly, but I did not see that, at least not with the legacy vs. mobile diffuse shaders.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Pixel and geometric complexity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Vertex count and/or draw call count = more GPU load as usual; Occlusion culling* also helps as it would for other areas..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Memory bandwidth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Largely noticed with textures; would help reducing the Texture Quality in Quality Settings (get picture!), also compressing textures, using mipmaps, reducing texture size, and so on.</a:t>
            </a:r>
          </a:p>
        </p:txBody>
      </p:sp>
      <p:pic>
        <p:nvPicPr>
          <p:cNvPr id="185" name="Shape 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9196" y="445025"/>
            <a:ext cx="1840574" cy="180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3850" y="2344125"/>
            <a:ext cx="1220149" cy="2799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Mobile Shaders - Device Compatibility</a:t>
            </a:r>
          </a:p>
        </p:txBody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Android and iOS support the graphics renderer OpenGL ES, so they require GLSL shaders.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Modern iOS devices as of 2015 may also support the graphics renderer Metal in addition to OpenGL ES, which has its own shader type.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Unlike Desktop Windows, Windows Phones do NOT support OpenGL (ES). Only Direct3D’s HLSL shaders; WP8 onwards allowing custom shaders, specific. in the Direct3D9 shader model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Unity is optimized for OpenGL ES 2.0, thus uses the GLSL ES shading language.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Different GPUs have different limitations (PowerVR needs Tiled rendering*, Nvidia Tegra can render however)</a:t>
            </a:r>
          </a:p>
        </p:txBody>
      </p:sp>
      <p:sp>
        <p:nvSpPr>
          <p:cNvPr id="193" name="Shape 193"/>
          <p:cNvSpPr txBox="1"/>
          <p:nvPr/>
        </p:nvSpPr>
        <p:spPr>
          <a:xfrm>
            <a:off x="2729925" y="4568875"/>
            <a:ext cx="6366600" cy="527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92100" lvl="0" marL="457200" rtl="0">
              <a:spcBef>
                <a:spcPts val="0"/>
              </a:spcBef>
              <a:buClr>
                <a:srgbClr val="FFFFFF"/>
              </a:buClr>
              <a:buSzPct val="100000"/>
              <a:buChar char="-"/>
            </a:pPr>
            <a:r>
              <a:rPr lang="en" sz="1000">
                <a:solidFill>
                  <a:srgbClr val="FFFFFF"/>
                </a:solidFill>
              </a:rPr>
              <a:t>http://docs.unity3d.com/Manual/MobileOptimisation.html</a:t>
            </a:r>
          </a:p>
          <a:p>
            <a:pPr indent="-292100" lvl="0" marL="457200" rtl="0">
              <a:spcBef>
                <a:spcPts val="0"/>
              </a:spcBef>
              <a:buClr>
                <a:srgbClr val="FFFFFF"/>
              </a:buClr>
              <a:buSzPct val="100000"/>
              <a:buChar char="-"/>
            </a:pPr>
            <a:r>
              <a:rPr lang="en" sz="1000">
                <a:solidFill>
                  <a:srgbClr val="FFFFFF"/>
                </a:solidFill>
              </a:rPr>
              <a:t>http://blogs.unity3d.com/2015/02/19/unity-4-6-3-metal-rendering-support-and-update-of-il2cpp-for-ios/</a:t>
            </a:r>
          </a:p>
          <a:p>
            <a:pPr indent="-292100" lvl="0" marL="457200">
              <a:spcBef>
                <a:spcPts val="0"/>
              </a:spcBef>
              <a:buClr>
                <a:srgbClr val="FFFFFF"/>
              </a:buClr>
              <a:buSzPct val="100000"/>
              <a:buChar char="-"/>
            </a:pPr>
            <a:r>
              <a:rPr lang="en" sz="1000">
                <a:solidFill>
                  <a:srgbClr val="FFFFFF"/>
                </a:solidFill>
              </a:rPr>
              <a:t>https://msdn.microsoft.com/en-us/library/windows/apps/jj714072(v=vs.105).aspx</a:t>
            </a:r>
          </a:p>
        </p:txBody>
      </p:sp>
      <p:pic>
        <p:nvPicPr>
          <p:cNvPr id="194" name="Shape 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4150" y="0"/>
            <a:ext cx="2272374" cy="122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3919300"/>
            <a:ext cx="4520699" cy="64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Shape 1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35375" y="3468800"/>
            <a:ext cx="1061150" cy="1334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Mobile Shaders - Mobile APIs of Choice</a:t>
            </a:r>
          </a:p>
        </p:txBody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b="1" lang="en" u="sng"/>
              <a:t>GLSL:</a:t>
            </a:r>
            <a:r>
              <a:rPr lang="en"/>
              <a:t> OpenGL (ES) Shading Language </a:t>
            </a:r>
          </a:p>
          <a:p>
            <a:pPr indent="-228600" lvl="0" marL="457200" rtl="0">
              <a:spcBef>
                <a:spcPts val="0"/>
              </a:spcBef>
            </a:pPr>
            <a:r>
              <a:rPr b="1" lang="en" u="sng"/>
              <a:t>Metal:</a:t>
            </a:r>
            <a:r>
              <a:rPr lang="en"/>
              <a:t> Metal Shading Language</a:t>
            </a:r>
          </a:p>
          <a:p>
            <a:pPr indent="-228600" lvl="0" marL="457200" rtl="0">
              <a:spcBef>
                <a:spcPts val="0"/>
              </a:spcBef>
            </a:pPr>
            <a:r>
              <a:rPr b="1" lang="en" u="sng"/>
              <a:t>HLSL</a:t>
            </a:r>
            <a:r>
              <a:rPr lang="en"/>
              <a:t>: Direct3D - “High Level Shading Language”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Syntax all different, but similar to C/C++.</a:t>
            </a:r>
          </a:p>
        </p:txBody>
      </p:sp>
      <p:sp>
        <p:nvSpPr>
          <p:cNvPr id="203" name="Shape 203"/>
          <p:cNvSpPr txBox="1"/>
          <p:nvPr/>
        </p:nvSpPr>
        <p:spPr>
          <a:xfrm>
            <a:off x="2729925" y="4703625"/>
            <a:ext cx="6366600" cy="393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FFFFFF"/>
              </a:solidFill>
            </a:endParaRPr>
          </a:p>
        </p:txBody>
      </p:sp>
      <p:pic>
        <p:nvPicPr>
          <p:cNvPr id="204" name="Shape 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6875" y="0"/>
            <a:ext cx="1887125" cy="25790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5" name="Shape 205"/>
          <p:cNvCxnSpPr/>
          <p:nvPr/>
        </p:nvCxnSpPr>
        <p:spPr>
          <a:xfrm>
            <a:off x="5801275" y="2081125"/>
            <a:ext cx="1455599" cy="10799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206" name="Shape 2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70275"/>
            <a:ext cx="4246825" cy="237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Shape 2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50526" y="2590550"/>
            <a:ext cx="3593472" cy="2552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8" name="Shape 208"/>
          <p:cNvCxnSpPr/>
          <p:nvPr/>
        </p:nvCxnSpPr>
        <p:spPr>
          <a:xfrm>
            <a:off x="4286725" y="1742450"/>
            <a:ext cx="817199" cy="1156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09" name="Shape 209"/>
          <p:cNvCxnSpPr/>
          <p:nvPr/>
        </p:nvCxnSpPr>
        <p:spPr>
          <a:xfrm flipH="1">
            <a:off x="215824" y="1434050"/>
            <a:ext cx="570600" cy="1156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Mobile Shaders - Unity’s Scope</a:t>
            </a:r>
          </a:p>
        </p:txBody>
      </p:sp>
      <p:sp>
        <p:nvSpPr>
          <p:cNvPr id="215" name="Shape 215"/>
          <p:cNvSpPr txBox="1"/>
          <p:nvPr>
            <p:ph idx="1" type="body"/>
          </p:nvPr>
        </p:nvSpPr>
        <p:spPr>
          <a:xfrm>
            <a:off x="311700" y="1152475"/>
            <a:ext cx="43727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In Unity, shaders are written in Cg, Nvidia’s shading language, by default. This can be similar to HLSL, Direct3D’s shading language, so Unity doesn’t distinguish between them.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For mobile platforms (Android/iOS), these built-in shaders are cross-compiled into GLSL (ES).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Windows, HLSL?</a:t>
            </a:r>
          </a:p>
        </p:txBody>
      </p:sp>
      <p:sp>
        <p:nvSpPr>
          <p:cNvPr id="216" name="Shape 216"/>
          <p:cNvSpPr txBox="1"/>
          <p:nvPr/>
        </p:nvSpPr>
        <p:spPr>
          <a:xfrm>
            <a:off x="2729925" y="4703625"/>
            <a:ext cx="6366600" cy="393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92100" lvl="0" marL="457200" rtl="0">
              <a:spcBef>
                <a:spcPts val="0"/>
              </a:spcBef>
              <a:buClr>
                <a:srgbClr val="FFFFFF"/>
              </a:buClr>
              <a:buSzPct val="100000"/>
              <a:buChar char="-"/>
            </a:pPr>
            <a:r>
              <a:rPr lang="en" sz="1000">
                <a:solidFill>
                  <a:srgbClr val="FFFFFF"/>
                </a:solidFill>
              </a:rPr>
              <a:t>https://en.wikibooks.org/wiki/Cg_Programming/Unity</a:t>
            </a:r>
          </a:p>
        </p:txBody>
      </p:sp>
      <p:pic>
        <p:nvPicPr>
          <p:cNvPr id="217" name="Shape 2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8871" y="0"/>
            <a:ext cx="3375124" cy="3653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/>
          <p:nvPr>
            <p:ph type="title"/>
          </p:nvPr>
        </p:nvSpPr>
        <p:spPr>
          <a:xfrm>
            <a:off x="671250" y="2141250"/>
            <a:ext cx="7852199" cy="861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Blurring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Blurring</a:t>
            </a:r>
          </a:p>
        </p:txBody>
      </p:sp>
      <p:sp>
        <p:nvSpPr>
          <p:cNvPr id="228" name="Shape 228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Blur - To make or to become unclear or less distinct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Imaging Processing  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Commonly implemented using Gaussian Blur</a:t>
            </a:r>
          </a:p>
        </p:txBody>
      </p:sp>
      <p:pic>
        <p:nvPicPr>
          <p:cNvPr id="229" name="Shape 2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9237" y="2258537"/>
            <a:ext cx="6105525" cy="280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Also known as the Normal Distribution or Bell Curve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Used in statistics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σ = standard deviation</a:t>
            </a:r>
          </a:p>
        </p:txBody>
      </p:sp>
      <p:sp>
        <p:nvSpPr>
          <p:cNvPr id="235" name="Shape 23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Gaussian Distribution</a:t>
            </a:r>
          </a:p>
        </p:txBody>
      </p:sp>
      <p:sp>
        <p:nvSpPr>
          <p:cNvPr id="236" name="Shape 236"/>
          <p:cNvSpPr txBox="1"/>
          <p:nvPr/>
        </p:nvSpPr>
        <p:spPr>
          <a:xfrm>
            <a:off x="5328225" y="2660950"/>
            <a:ext cx="2410499" cy="4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lt2"/>
                </a:solidFill>
              </a:rPr>
              <a:t>2-D </a:t>
            </a: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Gaussian </a:t>
            </a:r>
            <a:r>
              <a:rPr lang="en">
                <a:solidFill>
                  <a:schemeClr val="lt2"/>
                </a:solidFill>
              </a:rPr>
              <a:t>Distribution</a:t>
            </a:r>
          </a:p>
        </p:txBody>
      </p:sp>
      <p:pic>
        <p:nvPicPr>
          <p:cNvPr id="237" name="Shape 2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700" y="3254650"/>
            <a:ext cx="3163350" cy="82867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Shape 238"/>
          <p:cNvSpPr txBox="1"/>
          <p:nvPr/>
        </p:nvSpPr>
        <p:spPr>
          <a:xfrm>
            <a:off x="937525" y="2660950"/>
            <a:ext cx="2484000" cy="4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lt2"/>
                </a:solidFill>
              </a:rPr>
              <a:t>1-D </a:t>
            </a: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Gaussian </a:t>
            </a:r>
            <a:r>
              <a:rPr lang="en">
                <a:solidFill>
                  <a:schemeClr val="lt2"/>
                </a:solidFill>
              </a:rPr>
              <a:t>Distribution</a:t>
            </a:r>
          </a:p>
        </p:txBody>
      </p:sp>
      <p:pic>
        <p:nvPicPr>
          <p:cNvPr id="239" name="Shape 2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6524" y="3254650"/>
            <a:ext cx="3773925" cy="82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Overview</a:t>
            </a:r>
          </a:p>
        </p:txBody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Shaders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Mobile Shaders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Blurring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PBR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Algorithm</a:t>
            </a:r>
          </a:p>
        </p:txBody>
      </p:sp>
      <p:sp>
        <p:nvSpPr>
          <p:cNvPr id="245" name="Shape 245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Create Kernel using Gaussian function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Use convolution to calculate the RGB values of specific pixel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Pass over every pixel in image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Repeat step 2 and 3</a:t>
            </a:r>
          </a:p>
        </p:txBody>
      </p:sp>
      <p:pic>
        <p:nvPicPr>
          <p:cNvPr id="246" name="Shape 2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2049" y="2487975"/>
            <a:ext cx="3786025" cy="256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Convolution</a:t>
            </a:r>
          </a:p>
        </p:txBody>
      </p:sp>
      <p:sp>
        <p:nvSpPr>
          <p:cNvPr id="252" name="Shape 252"/>
          <p:cNvSpPr txBox="1"/>
          <p:nvPr>
            <p:ph idx="1" type="body"/>
          </p:nvPr>
        </p:nvSpPr>
        <p:spPr>
          <a:xfrm>
            <a:off x="258875" y="1152475"/>
            <a:ext cx="85734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Runs a kernel over an image to calculate output pixel values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Modifies pixel values based on its neighborhood of pixels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O(1,1) = I(1,1)K(1,1) + I(2,1)K(2,1) + I(1,2)K(1,2) + I(2,2)K(2,2)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53" name="Shape 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995125"/>
            <a:ext cx="2062824" cy="17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Shape 2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8950" y="3062874"/>
            <a:ext cx="2062825" cy="1794049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Shape 255"/>
          <p:cNvSpPr/>
          <p:nvPr/>
        </p:nvSpPr>
        <p:spPr>
          <a:xfrm>
            <a:off x="2546637" y="3766662"/>
            <a:ext cx="310199" cy="24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56" name="Shape 2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08400" y="3166512"/>
            <a:ext cx="723900" cy="73342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Shape 257"/>
          <p:cNvSpPr txBox="1"/>
          <p:nvPr/>
        </p:nvSpPr>
        <p:spPr>
          <a:xfrm>
            <a:off x="6469325" y="2658475"/>
            <a:ext cx="889200" cy="4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Image</a:t>
            </a:r>
          </a:p>
        </p:txBody>
      </p:sp>
      <p:sp>
        <p:nvSpPr>
          <p:cNvPr id="258" name="Shape 258"/>
          <p:cNvSpPr txBox="1"/>
          <p:nvPr/>
        </p:nvSpPr>
        <p:spPr>
          <a:xfrm>
            <a:off x="8025750" y="2658475"/>
            <a:ext cx="889200" cy="4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Kernel</a:t>
            </a:r>
          </a:p>
        </p:txBody>
      </p:sp>
      <p:pic>
        <p:nvPicPr>
          <p:cNvPr id="259" name="Shape 2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90025" y="3166525"/>
            <a:ext cx="1447800" cy="144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Improvements of 1-D Gaussian Kernel</a:t>
            </a:r>
          </a:p>
        </p:txBody>
      </p:sp>
      <p:sp>
        <p:nvSpPr>
          <p:cNvPr id="265" name="Shape 265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Performance can be improved by using a 1-D horizontal kernel and a 1-D vertical kernel, instead of doing 2-D kernel 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Decreases the time from O(m^2 * n^2) to O(m^2 * 2n) where m is the image’s dimensions and n is the kernel’s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Still get same result as 2-D kernel due to Gaussian properties</a:t>
            </a:r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Kernel Implementation</a:t>
            </a:r>
          </a:p>
        </p:txBody>
      </p:sp>
      <p:pic>
        <p:nvPicPr>
          <p:cNvPr id="271" name="Shape 2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150" y="1330475"/>
            <a:ext cx="8463699" cy="248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Convolution Implementation</a:t>
            </a:r>
          </a:p>
        </p:txBody>
      </p:sp>
      <p:pic>
        <p:nvPicPr>
          <p:cNvPr id="277" name="Shape 2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97800"/>
            <a:ext cx="8095725" cy="337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Useful Tips</a:t>
            </a:r>
          </a:p>
        </p:txBody>
      </p:sp>
      <p:sp>
        <p:nvSpPr>
          <p:cNvPr id="283" name="Shape 283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7x7 kernel is best due to Gaussian values being close to zero when they are farther than 3 standard deviations away. (Center plus both sides)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Should normalize your kernel so the image doesn’t darken or brighten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The larger σ and kernel size, the greater the blur</a:t>
            </a:r>
          </a:p>
        </p:txBody>
      </p:sp>
      <p:pic>
        <p:nvPicPr>
          <p:cNvPr id="284" name="Shape 2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250" y="2558098"/>
            <a:ext cx="1661551" cy="251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Shape 2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7275" y="2566400"/>
            <a:ext cx="1661549" cy="2500632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Shape 286"/>
          <p:cNvSpPr txBox="1"/>
          <p:nvPr/>
        </p:nvSpPr>
        <p:spPr>
          <a:xfrm>
            <a:off x="2399800" y="3287675"/>
            <a:ext cx="1661399" cy="1058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σ = 1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kernel = 5x5</a:t>
            </a:r>
          </a:p>
        </p:txBody>
      </p:sp>
      <p:sp>
        <p:nvSpPr>
          <p:cNvPr id="287" name="Shape 287"/>
          <p:cNvSpPr txBox="1"/>
          <p:nvPr/>
        </p:nvSpPr>
        <p:spPr>
          <a:xfrm>
            <a:off x="6728825" y="3287682"/>
            <a:ext cx="1661399" cy="1058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σ = 4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kernel = 15x15</a:t>
            </a: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Additional Uses</a:t>
            </a:r>
          </a:p>
        </p:txBody>
      </p:sp>
      <p:sp>
        <p:nvSpPr>
          <p:cNvPr id="293" name="Shape 293"/>
          <p:cNvSpPr txBox="1"/>
          <p:nvPr>
            <p:ph idx="1" type="body"/>
          </p:nvPr>
        </p:nvSpPr>
        <p:spPr>
          <a:xfrm>
            <a:off x="311700" y="1152475"/>
            <a:ext cx="26819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Char char="●"/>
            </a:pPr>
            <a:r>
              <a:rPr lang="en"/>
              <a:t>Removing noise</a:t>
            </a:r>
          </a:p>
          <a:p>
            <a: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Char char="●"/>
            </a:pPr>
            <a:r>
              <a:rPr lang="en"/>
              <a:t>Edge Detection</a:t>
            </a:r>
          </a:p>
          <a:p>
            <a: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Char char="○"/>
            </a:pPr>
            <a:r>
              <a:rPr lang="en" sz="1800"/>
              <a:t>Krisch Detector</a:t>
            </a:r>
          </a:p>
        </p:txBody>
      </p:sp>
      <p:pic>
        <p:nvPicPr>
          <p:cNvPr id="294" name="Shape 2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2862" y="1177749"/>
            <a:ext cx="2407724" cy="3521699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Shape 295"/>
          <p:cNvSpPr/>
          <p:nvPr/>
        </p:nvSpPr>
        <p:spPr>
          <a:xfrm>
            <a:off x="5645725" y="2808050"/>
            <a:ext cx="600899" cy="45029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96" name="Shape 2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1775" y="1174490"/>
            <a:ext cx="2407700" cy="3524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Blurring in Unity</a:t>
            </a:r>
          </a:p>
        </p:txBody>
      </p:sp>
      <p:sp>
        <p:nvSpPr>
          <p:cNvPr id="302" name="Shape 302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lnSpc>
                <a:spcPct val="135000"/>
              </a:lnSpc>
              <a:spcBef>
                <a:spcPts val="0"/>
              </a:spcBef>
              <a:spcAft>
                <a:spcPts val="1500"/>
              </a:spcAft>
            </a:pPr>
            <a:r>
              <a:rPr lang="en"/>
              <a:t>Blur Iterations - The number of passes the kernel goes through the image</a:t>
            </a:r>
          </a:p>
          <a:p>
            <a:pPr indent="-228600" lvl="0" marL="457200" rtl="0">
              <a:lnSpc>
                <a:spcPct val="135000"/>
              </a:lnSpc>
              <a:spcBef>
                <a:spcPts val="0"/>
              </a:spcBef>
              <a:spcAft>
                <a:spcPts val="1500"/>
              </a:spcAft>
            </a:pPr>
            <a:r>
              <a:rPr lang="en"/>
              <a:t>Blur Size - Probably increases number of pixels sampled</a:t>
            </a:r>
          </a:p>
          <a:p>
            <a:pPr indent="-228600" lvl="0" marL="457200" rtl="0">
              <a:lnSpc>
                <a:spcPct val="135000"/>
              </a:lnSpc>
              <a:spcBef>
                <a:spcPts val="0"/>
              </a:spcBef>
              <a:spcAft>
                <a:spcPts val="1500"/>
              </a:spcAft>
            </a:pPr>
            <a:r>
              <a:rPr lang="en"/>
              <a:t>It is hard to trace through Unity scripts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303" name="Shape 3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1712" y="2821775"/>
            <a:ext cx="6080574" cy="201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/>
          <p:nvPr>
            <p:ph type="title"/>
          </p:nvPr>
        </p:nvSpPr>
        <p:spPr>
          <a:xfrm>
            <a:off x="671250" y="2141250"/>
            <a:ext cx="7852199" cy="861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Physically Based Rendering (PBR)</a:t>
            </a:r>
          </a:p>
        </p:txBody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The Standard Shader is lovely</a:t>
            </a:r>
          </a:p>
        </p:txBody>
      </p:sp>
      <p:sp>
        <p:nvSpPr>
          <p:cNvPr id="314" name="Shape 314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15" name="Shape 3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562" y="1152478"/>
            <a:ext cx="7712875" cy="383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type="title"/>
          </p:nvPr>
        </p:nvSpPr>
        <p:spPr>
          <a:xfrm>
            <a:off x="671250" y="2141250"/>
            <a:ext cx="7852199" cy="861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Shaders</a:t>
            </a:r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What is PBR? </a:t>
            </a:r>
          </a:p>
        </p:txBody>
      </p:sp>
      <p:sp>
        <p:nvSpPr>
          <p:cNvPr id="321" name="Shape 321"/>
          <p:cNvSpPr txBox="1"/>
          <p:nvPr>
            <p:ph idx="1" type="body"/>
          </p:nvPr>
        </p:nvSpPr>
        <p:spPr>
          <a:xfrm>
            <a:off x="311700" y="9558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Well, a lot of things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PBR typically refers to accounting for physical elements of light, reflection, energy conservation, and microsurface diffusion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Unlike shaders, PBR is a newish and exciting part of real time rendering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Unfortunately, this means that there is no central PBR database or guideline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For instance, there is no Physically Based Rendering Wikipedia page</a:t>
            </a:r>
          </a:p>
        </p:txBody>
      </p:sp>
      <p:sp>
        <p:nvSpPr>
          <p:cNvPr id="322" name="Shape 322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23" name="Shape 3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0925" y="1504570"/>
            <a:ext cx="4476324" cy="2318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Parts of a typical PBR system - Albedo and Conservation</a:t>
            </a:r>
          </a:p>
        </p:txBody>
      </p:sp>
      <p:sp>
        <p:nvSpPr>
          <p:cNvPr id="329" name="Shape 329"/>
          <p:cNvSpPr txBox="1"/>
          <p:nvPr>
            <p:ph idx="1" type="body"/>
          </p:nvPr>
        </p:nvSpPr>
        <p:spPr>
          <a:xfrm>
            <a:off x="192600" y="0"/>
            <a:ext cx="8520599" cy="366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100"/>
              <a:t>http://www.marmoset.co/toolbag/learn/pbr-practice</a:t>
            </a:r>
          </a:p>
        </p:txBody>
      </p:sp>
      <p:pic>
        <p:nvPicPr>
          <p:cNvPr id="330" name="Shape 3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325" y="1152474"/>
            <a:ext cx="8669350" cy="13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Shape 3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3250" y="2545700"/>
            <a:ext cx="7197500" cy="2525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PBR - Reflectvity</a:t>
            </a:r>
          </a:p>
        </p:txBody>
      </p:sp>
      <p:sp>
        <p:nvSpPr>
          <p:cNvPr id="337" name="Shape 33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38" name="Shape 3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939249"/>
            <a:ext cx="5591824" cy="213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Shape 3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3075500"/>
            <a:ext cx="5413200" cy="20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Shape 3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6250" y="0"/>
            <a:ext cx="26860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PBR - Fresnel Effect</a:t>
            </a:r>
          </a:p>
        </p:txBody>
      </p:sp>
      <p:sp>
        <p:nvSpPr>
          <p:cNvPr id="346" name="Shape 346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47" name="Shape 3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52471"/>
            <a:ext cx="9144000" cy="142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Shape 3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8393" y="2543725"/>
            <a:ext cx="4447200" cy="2599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Maps, maps, maps</a:t>
            </a:r>
          </a:p>
        </p:txBody>
      </p:sp>
      <p:sp>
        <p:nvSpPr>
          <p:cNvPr id="354" name="Shape 354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Now that we know a little more about how a PBR system works, how would we use it?</a:t>
            </a:r>
            <a:br>
              <a:rPr lang="en"/>
            </a:b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Normal maps, reflection maps, specular maps, albedo maps are the way to go to make PBR system work with a texture</a:t>
            </a:r>
            <a:br>
              <a:rPr lang="en"/>
            </a:b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After explanation, a demo in Quixel Suite</a:t>
            </a:r>
          </a:p>
        </p:txBody>
      </p:sp>
      <p:sp>
        <p:nvSpPr>
          <p:cNvPr id="355" name="Shape 355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56" name="Shape 3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400" y="1152475"/>
            <a:ext cx="3416401" cy="341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Normal Map</a:t>
            </a:r>
          </a:p>
        </p:txBody>
      </p:sp>
      <p:sp>
        <p:nvSpPr>
          <p:cNvPr id="362" name="Shape 362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t/>
            </a:r>
            <a:endParaRPr/>
          </a:p>
        </p:txBody>
      </p:sp>
      <p:sp>
        <p:nvSpPr>
          <p:cNvPr id="363" name="Shape 363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64" name="Shape 3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82500"/>
            <a:ext cx="9144007" cy="304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Shape 3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825" y="3291400"/>
            <a:ext cx="1982400" cy="1852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Bumpmap</a:t>
            </a:r>
          </a:p>
        </p:txBody>
      </p:sp>
      <p:sp>
        <p:nvSpPr>
          <p:cNvPr id="371" name="Shape 371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t/>
            </a:r>
            <a:endParaRPr/>
          </a:p>
        </p:txBody>
      </p:sp>
      <p:sp>
        <p:nvSpPr>
          <p:cNvPr id="372" name="Shape 372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73" name="Shape 3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8520599" cy="2861716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Shape 374"/>
          <p:cNvSpPr txBox="1"/>
          <p:nvPr>
            <p:ph idx="3" type="body"/>
          </p:nvPr>
        </p:nvSpPr>
        <p:spPr>
          <a:xfrm>
            <a:off x="311700" y="4014200"/>
            <a:ext cx="2783099" cy="560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Albedo only</a:t>
            </a:r>
          </a:p>
        </p:txBody>
      </p:sp>
      <p:sp>
        <p:nvSpPr>
          <p:cNvPr id="375" name="Shape 375"/>
          <p:cNvSpPr txBox="1"/>
          <p:nvPr>
            <p:ph idx="4" type="body"/>
          </p:nvPr>
        </p:nvSpPr>
        <p:spPr>
          <a:xfrm>
            <a:off x="3180450" y="4014200"/>
            <a:ext cx="2783099" cy="560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Bump Map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6" name="Shape 376"/>
          <p:cNvSpPr txBox="1"/>
          <p:nvPr>
            <p:ph idx="5" type="body"/>
          </p:nvPr>
        </p:nvSpPr>
        <p:spPr>
          <a:xfrm>
            <a:off x="5963550" y="4014200"/>
            <a:ext cx="2783099" cy="560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Albedo and Bump Map</a:t>
            </a:r>
          </a:p>
        </p:txBody>
      </p:sp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Heightmap</a:t>
            </a:r>
          </a:p>
        </p:txBody>
      </p:sp>
      <p:sp>
        <p:nvSpPr>
          <p:cNvPr id="382" name="Shape 382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Albedo only</a:t>
            </a:r>
          </a:p>
        </p:txBody>
      </p:sp>
      <p:pic>
        <p:nvPicPr>
          <p:cNvPr id="383" name="Shape 3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9"/>
            <a:ext cx="8520599" cy="3132959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Shape 384"/>
          <p:cNvSpPr txBox="1"/>
          <p:nvPr/>
        </p:nvSpPr>
        <p:spPr>
          <a:xfrm>
            <a:off x="352450" y="4372525"/>
            <a:ext cx="2477999" cy="4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5" name="Shape 385"/>
          <p:cNvSpPr txBox="1"/>
          <p:nvPr>
            <p:ph idx="2" type="body"/>
          </p:nvPr>
        </p:nvSpPr>
        <p:spPr>
          <a:xfrm>
            <a:off x="3094800" y="4329025"/>
            <a:ext cx="2783099" cy="560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Albedo with Normal</a:t>
            </a:r>
          </a:p>
        </p:txBody>
      </p:sp>
      <p:sp>
        <p:nvSpPr>
          <p:cNvPr id="386" name="Shape 386"/>
          <p:cNvSpPr txBox="1"/>
          <p:nvPr>
            <p:ph idx="3" type="body"/>
          </p:nvPr>
        </p:nvSpPr>
        <p:spPr>
          <a:xfrm>
            <a:off x="6049200" y="4329025"/>
            <a:ext cx="2783099" cy="560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Albedo, Normal, Heightmap</a:t>
            </a:r>
          </a:p>
        </p:txBody>
      </p:sp>
      <p:sp>
        <p:nvSpPr>
          <p:cNvPr id="387" name="Shape 387"/>
          <p:cNvSpPr txBox="1"/>
          <p:nvPr>
            <p:ph idx="4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Bump Map vs Heightmap vs Normal Map</a:t>
            </a:r>
          </a:p>
        </p:txBody>
      </p:sp>
      <p:sp>
        <p:nvSpPr>
          <p:cNvPr id="393" name="Shape 393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Normal maps indicate light normals on the surface of a mesh</a:t>
            </a:r>
            <a:br>
              <a:rPr lang="en"/>
            </a:b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Heightmaps (displacement maps) displace pixels at render time to handle large displacements of pixels.</a:t>
            </a:r>
            <a:br>
              <a:rPr lang="en"/>
            </a:b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Bump maps add smaller details</a:t>
            </a:r>
          </a:p>
        </p:txBody>
      </p:sp>
      <p:sp>
        <p:nvSpPr>
          <p:cNvPr id="394" name="Shape 394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95" name="Shape 3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1825" y="1532500"/>
            <a:ext cx="4996776" cy="281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Let’s make some mud</a:t>
            </a:r>
          </a:p>
        </p:txBody>
      </p:sp>
      <p:sp>
        <p:nvSpPr>
          <p:cNvPr id="401" name="Shape 401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t/>
            </a:r>
            <a:endParaRPr b="1"/>
          </a:p>
        </p:txBody>
      </p:sp>
      <p:sp>
        <p:nvSpPr>
          <p:cNvPr id="402" name="Shape 402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03" name="Shape 4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4825" y="701550"/>
            <a:ext cx="3286125" cy="400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Shape 404"/>
          <p:cNvPicPr preferRelativeResize="0"/>
          <p:nvPr/>
        </p:nvPicPr>
        <p:blipFill rotWithShape="1">
          <a:blip r:embed="rId4">
            <a:alphaModFix/>
          </a:blip>
          <a:srcRect b="0" l="16419" r="16726" t="0"/>
          <a:stretch/>
        </p:blipFill>
        <p:spPr>
          <a:xfrm>
            <a:off x="311700" y="1152474"/>
            <a:ext cx="4776549" cy="3595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Fixed Function Pipeline (FFP)</a:t>
            </a:r>
          </a:p>
        </p:txBody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Graphics rendering pipeline used in older GPU (before 1998)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Easy for beginner to use (does not need to set up much)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Core algorithms are hard coded in graphics hardware.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Uncontrollable</a:t>
            </a:r>
          </a:p>
        </p:txBody>
      </p:sp>
      <p:pic>
        <p:nvPicPr>
          <p:cNvPr id="124" name="Shape 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2695" y="3037036"/>
            <a:ext cx="7207977" cy="1039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References</a:t>
            </a:r>
          </a:p>
        </p:txBody>
      </p:sp>
      <p:sp>
        <p:nvSpPr>
          <p:cNvPr id="410" name="Shape 410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Shaders: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http://www.cs.kent.edu/~zhao/gpu/lectures/ProgrammableGraphicsPipeline.pdf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https://en.wikipedia.org/wiki/Shader</a:t>
            </a:r>
            <a:r>
              <a:rPr lang="en" sz="1000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http://www.3darchitettura.com/pixar-renderman-free/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https://glumpy.github.io/modern-gl.html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rPr>
              <a:t>http://www.alanzucconi.com/2015/06/10/a-gentle-introduction-to-shaders-in-unity3d/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rPr>
              <a:t>http://www.alanzucconi.com/2015/06/17/surface-shaders-in-unity3d/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rPr>
              <a:t>http://www.alanzucconi.com/2015/07/01/vertex-and-fragment-shaders-in-unity3d/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References</a:t>
            </a:r>
          </a:p>
        </p:txBody>
      </p:sp>
      <p:sp>
        <p:nvSpPr>
          <p:cNvPr id="416" name="Shape 416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Blurring:</a:t>
            </a:r>
          </a:p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http://elynxsdk.free.fr/ext-docs/Blur/Fast_box_blur.pdf</a:t>
            </a:r>
          </a:p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http://haishibai.blogspot.com/2009/09/image-processing-c-tutorial-4-gaussian.html</a:t>
            </a:r>
          </a:p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http://rastergrid.com/blog/2010/09/efficient-gaussian-blur-with-linear-sampling/</a:t>
            </a:r>
          </a:p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https://www.youtube.com/watch?v=7LW_75E3A1Q&amp;index=12&amp;list=WL</a:t>
            </a:r>
          </a:p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https://en.wikipedia.org/wiki/Gaussian_blur</a:t>
            </a:r>
          </a:p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http://homepages.inf.ed.ac.uk/rbf/HIPR2/gsmooth.htm</a:t>
            </a:r>
          </a:p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https://en.wikipedia.org/wiki/Normal_distribution#Development</a:t>
            </a:r>
          </a:p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  <a:hlinkClick r:id="rId10"/>
              </a:rPr>
              <a:t>http://homepages.inf.ed.ac.uk/rbf/HIPR2/convolve.htm</a:t>
            </a:r>
          </a:p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  <a:hlinkClick r:id="rId11"/>
              </a:rPr>
              <a:t>http://docs.unity3d.com/Manual/script-BlurOptimized.html</a:t>
            </a:r>
          </a:p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buNone/>
            </a:pPr>
            <a:r>
              <a:t/>
            </a:r>
            <a:endParaRPr sz="1100" u="sng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Questions?</a:t>
            </a:r>
          </a:p>
        </p:txBody>
      </p:sp>
      <p:sp>
        <p:nvSpPr>
          <p:cNvPr id="422" name="Shape 422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3" name="Shape 423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Programmable Pipeline</a:t>
            </a:r>
          </a:p>
        </p:txBody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Developed from FFP as graphics hardware evolved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Controllable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Available to use own algorithm for shading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Programmable by computer program called </a:t>
            </a:r>
            <a:r>
              <a:rPr b="1" lang="en"/>
              <a:t>Shader!</a:t>
            </a:r>
          </a:p>
        </p:txBody>
      </p:sp>
      <p:pic>
        <p:nvPicPr>
          <p:cNvPr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9525" y="2800323"/>
            <a:ext cx="6470074" cy="195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Shaders</a:t>
            </a:r>
          </a:p>
        </p:txBody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Computer program used to shading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Modern use of shader was introduced by Pixar’s Renderman (1988)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Major graphics software libraries (OpenGL, Direct 3D) began to support shaders as GPU evolved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Programmed by shading language (GLSL, HLSL, etc)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38" name="Shape 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1975" y="2869600"/>
            <a:ext cx="3863749" cy="200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Shaders in programmable pipeline</a:t>
            </a:r>
          </a:p>
        </p:txBody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Vertex shader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Fragment shader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Vertex Shader</a:t>
            </a:r>
          </a:p>
        </p:txBody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Processes on each vertex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Manipulates vertex attributes (position, normal vector, texture coordinate, etc)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Transform the vertex position to screen space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Pass manipulated attributes data over to the fragment shader</a:t>
            </a:r>
          </a:p>
        </p:txBody>
      </p:sp>
      <p:pic>
        <p:nvPicPr>
          <p:cNvPr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224" y="3213150"/>
            <a:ext cx="7707325" cy="1485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Fragment Shader</a:t>
            </a:r>
          </a:p>
        </p:txBody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Processes on each fragment generated by rasterization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Linearly interpolated values from the vertex shader as input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Output actual color value for each pixel on a screen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58" name="Shape 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224" y="3213150"/>
            <a:ext cx="7707325" cy="1485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